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6" r:id="rId8"/>
    <p:sldId id="267" r:id="rId9"/>
    <p:sldId id="269" r:id="rId10"/>
    <p:sldId id="265" r:id="rId11"/>
    <p:sldId id="270" r:id="rId12"/>
    <p:sldId id="272" r:id="rId13"/>
    <p:sldId id="261" r:id="rId14"/>
    <p:sldId id="271" r:id="rId15"/>
    <p:sldId id="273" r:id="rId16"/>
    <p:sldId id="274" r:id="rId17"/>
    <p:sldId id="276" r:id="rId18"/>
    <p:sldId id="277" r:id="rId19"/>
    <p:sldId id="262" r:id="rId20"/>
    <p:sldId id="264" r:id="rId21"/>
    <p:sldId id="263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7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2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59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43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3706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7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39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86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57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76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0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67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18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20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82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7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0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8771-77A4-4E4C-9024-F74A9CFD60C2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35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2A68771-77A4-4E4C-9024-F74A9CFD60C2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7E590-BD9E-4989-BBB9-C6B8E189A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30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67397-E5B0-412B-870D-8DA5D92E66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Winding</a:t>
            </a:r>
            <a:r>
              <a:rPr lang="tr-TR" dirty="0"/>
              <a:t> Design </a:t>
            </a:r>
            <a:r>
              <a:rPr lang="tr-TR" dirty="0" err="1"/>
              <a:t>for</a:t>
            </a:r>
            <a:r>
              <a:rPr lang="tr-TR" dirty="0"/>
              <a:t> Hydro </a:t>
            </a:r>
            <a:r>
              <a:rPr lang="tr-TR" dirty="0" err="1"/>
              <a:t>Generators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93C81D-680A-4AF3-8818-CC0B63052C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M. Samet yakut – 14.03.2023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616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2649-3E90-40FF-B41F-D9A062FB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Wave</a:t>
            </a:r>
            <a:r>
              <a:rPr lang="tr-TR" dirty="0"/>
              <a:t> </a:t>
            </a:r>
            <a:r>
              <a:rPr lang="tr-TR" dirty="0" err="1"/>
              <a:t>Winding</a:t>
            </a:r>
            <a:r>
              <a:rPr lang="tr-TR" dirty="0"/>
              <a:t> Design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29596E-9EB7-42A3-8D95-6560B1267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67" b="30530"/>
          <a:stretch/>
        </p:blipFill>
        <p:spPr>
          <a:xfrm>
            <a:off x="381066" y="2613977"/>
            <a:ext cx="11429868" cy="2390776"/>
          </a:xfrm>
        </p:spPr>
      </p:pic>
    </p:spTree>
    <p:extLst>
      <p:ext uri="{BB962C8B-B14F-4D97-AF65-F5344CB8AC3E}">
        <p14:creationId xmlns:p14="http://schemas.microsoft.com/office/powerpoint/2010/main" val="4192873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71208-1397-49F1-AB6E-A76E9C244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Wave</a:t>
            </a:r>
            <a:r>
              <a:rPr lang="tr-TR" dirty="0"/>
              <a:t> </a:t>
            </a:r>
            <a:r>
              <a:rPr lang="tr-TR" dirty="0" err="1"/>
              <a:t>Winding</a:t>
            </a:r>
            <a:r>
              <a:rPr lang="tr-TR" dirty="0"/>
              <a:t> Design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E332DA-1ACF-49A7-A972-BDA057650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" y="1344394"/>
            <a:ext cx="10439400" cy="523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5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A9916-59FB-4B07-9CA1-1F188980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F94E69-0801-4F7D-B078-33D97120D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676" y="1853248"/>
            <a:ext cx="6032647" cy="4195762"/>
          </a:xfrm>
        </p:spPr>
      </p:pic>
    </p:spTree>
    <p:extLst>
      <p:ext uri="{BB962C8B-B14F-4D97-AF65-F5344CB8AC3E}">
        <p14:creationId xmlns:p14="http://schemas.microsoft.com/office/powerpoint/2010/main" val="2366233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FF9DC-9A2C-4DFD-8DD7-AB84AD7CF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C3FD-AE09-4549-BEFA-26F33087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 err="1"/>
              <a:t>Aim</a:t>
            </a:r>
            <a:r>
              <a:rPr lang="tr-TR" b="1" dirty="0"/>
              <a:t>: </a:t>
            </a:r>
            <a:r>
              <a:rPr lang="tr-TR" dirty="0" err="1"/>
              <a:t>Reducing</a:t>
            </a:r>
            <a:r>
              <a:rPr lang="tr-TR" dirty="0"/>
              <a:t> AC </a:t>
            </a:r>
            <a:r>
              <a:rPr lang="tr-TR" dirty="0" err="1"/>
              <a:t>losses</a:t>
            </a:r>
            <a:endParaRPr lang="tr-TR" dirty="0"/>
          </a:p>
          <a:p>
            <a:r>
              <a:rPr lang="tr-TR" b="1" dirty="0" err="1"/>
              <a:t>Method</a:t>
            </a:r>
            <a:r>
              <a:rPr lang="tr-TR" b="1" dirty="0"/>
              <a:t>: </a:t>
            </a:r>
            <a:r>
              <a:rPr lang="tr-TR" dirty="0" err="1"/>
              <a:t>Strands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endParaRPr lang="tr-TR" dirty="0"/>
          </a:p>
          <a:p>
            <a:r>
              <a:rPr lang="tr-TR" dirty="0"/>
              <a:t>180°, 360°, 540° </a:t>
            </a:r>
            <a:r>
              <a:rPr lang="tr-TR" dirty="0" err="1"/>
              <a:t>or</a:t>
            </a:r>
            <a:r>
              <a:rPr lang="tr-TR" dirty="0"/>
              <a:t> 720°</a:t>
            </a:r>
          </a:p>
          <a:p>
            <a:r>
              <a:rPr lang="tr-TR" dirty="0"/>
              <a:t>360° is </a:t>
            </a:r>
            <a:r>
              <a:rPr lang="tr-TR" dirty="0" err="1"/>
              <a:t>common</a:t>
            </a:r>
            <a:r>
              <a:rPr lang="tr-TR" dirty="0"/>
              <a:t> in </a:t>
            </a:r>
            <a:r>
              <a:rPr lang="tr-TR" dirty="0" err="1"/>
              <a:t>hydro</a:t>
            </a:r>
            <a:r>
              <a:rPr lang="tr-TR" dirty="0"/>
              <a:t> </a:t>
            </a:r>
            <a:r>
              <a:rPr lang="tr-TR" dirty="0" err="1"/>
              <a:t>generators</a:t>
            </a:r>
            <a:endParaRPr lang="tr-TR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38652E3-C7EE-4E7A-9E28-ADC3888A2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05" y="1853248"/>
            <a:ext cx="552073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1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A9916-59FB-4B07-9CA1-1F188980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4ACF7B-3799-426D-9C50-A871ED395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818" y="1454140"/>
            <a:ext cx="5298272" cy="430539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BD476-555F-47D9-9EC7-E8C96ACB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209" y="1454140"/>
            <a:ext cx="5697516" cy="42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93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BED3-EA36-4A5A-9ECC-9F65B326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CC478-1302-454F-80ED-162DF4D0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4" y="1468544"/>
            <a:ext cx="7067552" cy="493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91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04F81-EF39-4AB9-84E6-DDB9CCAA9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47C0A8-482C-4F2B-AF47-E2E1B7985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067" y="1853248"/>
            <a:ext cx="5514429" cy="41957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2AADCD-F09F-4F7D-A91B-463877B2E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505" y="1853248"/>
            <a:ext cx="566247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5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D07A-186D-4BDF-8281-F94861350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A5E603-D287-4A9E-9230-03D933251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4874419" y="-907461"/>
            <a:ext cx="2443162" cy="9381266"/>
          </a:xfrm>
        </p:spPr>
      </p:pic>
    </p:spTree>
    <p:extLst>
      <p:ext uri="{BB962C8B-B14F-4D97-AF65-F5344CB8AC3E}">
        <p14:creationId xmlns:p14="http://schemas.microsoft.com/office/powerpoint/2010/main" val="5867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9D72-2BF0-4026-A0C4-C25761E57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48DE63-0FD4-4123-9BFD-D07BDE3D2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4400550" y="443195"/>
            <a:ext cx="3390900" cy="6652930"/>
          </a:xfrm>
        </p:spPr>
      </p:pic>
    </p:spTree>
    <p:extLst>
      <p:ext uri="{BB962C8B-B14F-4D97-AF65-F5344CB8AC3E}">
        <p14:creationId xmlns:p14="http://schemas.microsoft.com/office/powerpoint/2010/main" val="665292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8DC3-8910-4881-A16A-E0A72BCF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51DE4-0204-42CD-A1E1-4F701A6D5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Electromagnetically</a:t>
            </a:r>
            <a:r>
              <a:rPr lang="tr-TR" dirty="0"/>
              <a:t>, </a:t>
            </a:r>
            <a:r>
              <a:rPr lang="tr-TR" dirty="0" err="1"/>
              <a:t>there</a:t>
            </a:r>
            <a:r>
              <a:rPr lang="tr-TR" dirty="0"/>
              <a:t> is </a:t>
            </a:r>
            <a:r>
              <a:rPr lang="tr-TR" dirty="0" err="1"/>
              <a:t>no</a:t>
            </a:r>
            <a:r>
              <a:rPr lang="tr-TR" dirty="0"/>
              <a:t> </a:t>
            </a:r>
            <a:r>
              <a:rPr lang="tr-TR" dirty="0" err="1"/>
              <a:t>difference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wave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lap </a:t>
            </a:r>
            <a:r>
              <a:rPr lang="tr-TR" dirty="0" err="1"/>
              <a:t>windings</a:t>
            </a:r>
            <a:r>
              <a:rPr lang="tr-TR" dirty="0"/>
              <a:t>. </a:t>
            </a:r>
          </a:p>
          <a:p>
            <a:r>
              <a:rPr lang="tr-TR" dirty="0" err="1"/>
              <a:t>Again</a:t>
            </a:r>
            <a:r>
              <a:rPr lang="tr-TR" dirty="0"/>
              <a:t>, </a:t>
            </a:r>
            <a:r>
              <a:rPr lang="tr-TR" dirty="0" err="1"/>
              <a:t>there</a:t>
            </a:r>
            <a:r>
              <a:rPr lang="tr-TR" dirty="0"/>
              <a:t> is </a:t>
            </a:r>
            <a:r>
              <a:rPr lang="tr-TR" dirty="0" err="1"/>
              <a:t>no</a:t>
            </a:r>
            <a:r>
              <a:rPr lang="tr-TR" dirty="0"/>
              <a:t> </a:t>
            </a:r>
            <a:r>
              <a:rPr lang="tr-TR" dirty="0" err="1"/>
              <a:t>difference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zone</a:t>
            </a:r>
            <a:r>
              <a:rPr lang="tr-TR" dirty="0"/>
              <a:t> </a:t>
            </a:r>
            <a:r>
              <a:rPr lang="tr-TR" dirty="0" err="1"/>
              <a:t>displacement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conventionally</a:t>
            </a:r>
            <a:r>
              <a:rPr lang="tr-TR" dirty="0"/>
              <a:t> </a:t>
            </a:r>
            <a:r>
              <a:rPr lang="tr-TR" dirty="0" err="1"/>
              <a:t>short</a:t>
            </a:r>
            <a:r>
              <a:rPr lang="tr-TR" dirty="0"/>
              <a:t> </a:t>
            </a:r>
            <a:r>
              <a:rPr lang="tr-TR" dirty="0" err="1"/>
              <a:t>pitching</a:t>
            </a:r>
            <a:r>
              <a:rPr lang="tr-TR" dirty="0"/>
              <a:t>.</a:t>
            </a:r>
          </a:p>
          <a:p>
            <a:r>
              <a:rPr lang="tr-TR" dirty="0"/>
              <a:t>360º </a:t>
            </a:r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r>
              <a:rPr lang="tr-TR" dirty="0"/>
              <a:t> is </a:t>
            </a:r>
            <a:r>
              <a:rPr lang="tr-TR" dirty="0" err="1"/>
              <a:t>generally</a:t>
            </a:r>
            <a:r>
              <a:rPr lang="tr-TR" dirty="0"/>
              <a:t> </a:t>
            </a:r>
            <a:r>
              <a:rPr lang="tr-TR" dirty="0" err="1"/>
              <a:t>suitable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hydro</a:t>
            </a:r>
            <a:r>
              <a:rPr lang="tr-TR" dirty="0"/>
              <a:t> </a:t>
            </a:r>
            <a:r>
              <a:rPr lang="tr-TR" dirty="0" err="1"/>
              <a:t>generators</a:t>
            </a:r>
            <a:r>
              <a:rPr lang="tr-TR" dirty="0"/>
              <a:t>, as </a:t>
            </a:r>
            <a:r>
              <a:rPr lang="tr-TR" dirty="0" err="1"/>
              <a:t>well</a:t>
            </a:r>
            <a:r>
              <a:rPr lang="tr-TR" dirty="0"/>
              <a:t> as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case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19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1592-7EEB-4180-BEA3-DC37BB81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DD604-A3F2-4D56-9C04-443054C01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Winding</a:t>
            </a:r>
            <a:r>
              <a:rPr lang="tr-TR" dirty="0"/>
              <a:t> </a:t>
            </a:r>
            <a:r>
              <a:rPr lang="tr-TR" dirty="0" err="1"/>
              <a:t>Types</a:t>
            </a:r>
            <a:endParaRPr lang="tr-TR" dirty="0"/>
          </a:p>
          <a:p>
            <a:r>
              <a:rPr lang="tr-TR" dirty="0" err="1"/>
              <a:t>Wave</a:t>
            </a:r>
            <a:r>
              <a:rPr lang="tr-TR" dirty="0"/>
              <a:t> </a:t>
            </a:r>
            <a:r>
              <a:rPr lang="tr-TR" dirty="0" err="1"/>
              <a:t>Winding</a:t>
            </a:r>
            <a:r>
              <a:rPr lang="tr-TR" dirty="0"/>
              <a:t> Design</a:t>
            </a:r>
          </a:p>
          <a:p>
            <a:r>
              <a:rPr lang="tr-TR" dirty="0" err="1"/>
              <a:t>Roebel</a:t>
            </a:r>
            <a:r>
              <a:rPr lang="tr-TR" dirty="0"/>
              <a:t> </a:t>
            </a:r>
            <a:r>
              <a:rPr lang="tr-TR" dirty="0" err="1"/>
              <a:t>Transposition</a:t>
            </a:r>
            <a:endParaRPr lang="tr-TR" dirty="0"/>
          </a:p>
          <a:p>
            <a:r>
              <a:rPr lang="tr-TR" dirty="0" err="1"/>
              <a:t>Conclusion</a:t>
            </a:r>
            <a:endParaRPr lang="tr-TR" dirty="0"/>
          </a:p>
          <a:p>
            <a:r>
              <a:rPr lang="tr-TR" dirty="0" err="1"/>
              <a:t>Past</a:t>
            </a:r>
            <a:r>
              <a:rPr lang="tr-TR" dirty="0"/>
              <a:t> </a:t>
            </a:r>
            <a:r>
              <a:rPr lang="tr-TR" dirty="0" err="1"/>
              <a:t>Plans</a:t>
            </a:r>
            <a:endParaRPr lang="tr-TR" dirty="0"/>
          </a:p>
          <a:p>
            <a:r>
              <a:rPr lang="tr-TR" dirty="0" err="1"/>
              <a:t>Future</a:t>
            </a:r>
            <a:r>
              <a:rPr lang="tr-TR" dirty="0"/>
              <a:t> </a:t>
            </a:r>
            <a:r>
              <a:rPr lang="tr-TR" dirty="0" err="1"/>
              <a:t>Plans</a:t>
            </a:r>
            <a:endParaRPr lang="tr-TR" dirty="0"/>
          </a:p>
          <a:p>
            <a:r>
              <a:rPr lang="tr-TR" dirty="0" err="1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04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4C642-024C-495D-810A-29D1802D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Past</a:t>
            </a:r>
            <a:r>
              <a:rPr lang="tr-TR" dirty="0"/>
              <a:t> </a:t>
            </a:r>
            <a:r>
              <a:rPr lang="tr-TR" dirty="0" err="1"/>
              <a:t>Plans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C12CE-601F-48FE-AA29-041EE35C9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3D </a:t>
            </a:r>
            <a:r>
              <a:rPr lang="tr-TR" dirty="0" err="1"/>
              <a:t>Stepping</a:t>
            </a:r>
            <a:r>
              <a:rPr lang="tr-TR" dirty="0"/>
              <a:t> Model</a:t>
            </a:r>
          </a:p>
          <a:p>
            <a:r>
              <a:rPr lang="tr-TR" dirty="0" err="1"/>
              <a:t>Roebel</a:t>
            </a:r>
            <a:r>
              <a:rPr lang="tr-TR" dirty="0"/>
              <a:t> Design</a:t>
            </a:r>
          </a:p>
          <a:p>
            <a:r>
              <a:rPr lang="tr-TR" dirty="0"/>
              <a:t>Conference </a:t>
            </a:r>
            <a:r>
              <a:rPr lang="tr-TR" dirty="0" err="1"/>
              <a:t>paper</a:t>
            </a:r>
            <a:r>
              <a:rPr lang="tr-TR" dirty="0"/>
              <a:t> </a:t>
            </a:r>
            <a:r>
              <a:rPr lang="tr-TR" dirty="0" err="1"/>
              <a:t>published</a:t>
            </a:r>
            <a:r>
              <a:rPr lang="tr-TR" dirty="0"/>
              <a:t>: </a:t>
            </a:r>
            <a:r>
              <a:rPr lang="en-US" dirty="0"/>
              <a:t>WEMDCD23</a:t>
            </a:r>
            <a:r>
              <a:rPr lang="tr-TR" dirty="0"/>
              <a:t> / </a:t>
            </a:r>
            <a:r>
              <a:rPr lang="en-US" dirty="0"/>
              <a:t>Winding Type Alternation of a Refurbished Old Generator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52946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3BD1-7766-44D7-AE96-9538DBC4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Future</a:t>
            </a:r>
            <a:r>
              <a:rPr lang="tr-TR" dirty="0"/>
              <a:t> </a:t>
            </a:r>
            <a:r>
              <a:rPr lang="tr-TR" dirty="0" err="1"/>
              <a:t>Plans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E1128-EF6E-48DC-BEB3-2FB30642C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Completing</a:t>
            </a:r>
            <a:r>
              <a:rPr lang="tr-TR" dirty="0"/>
              <a:t> </a:t>
            </a:r>
            <a:r>
              <a:rPr lang="tr-TR" dirty="0" err="1"/>
              <a:t>winding</a:t>
            </a:r>
            <a:r>
              <a:rPr lang="tr-TR" dirty="0"/>
              <a:t> </a:t>
            </a:r>
            <a:r>
              <a:rPr lang="tr-TR" dirty="0" err="1"/>
              <a:t>design</a:t>
            </a:r>
            <a:r>
              <a:rPr lang="tr-TR" dirty="0"/>
              <a:t> (as </a:t>
            </a:r>
            <a:r>
              <a:rPr lang="tr-TR" dirty="0" err="1"/>
              <a:t>well</a:t>
            </a:r>
            <a:r>
              <a:rPr lang="tr-TR" dirty="0"/>
              <a:t> as </a:t>
            </a:r>
            <a:r>
              <a:rPr lang="tr-TR" dirty="0" err="1"/>
              <a:t>its</a:t>
            </a:r>
            <a:r>
              <a:rPr lang="tr-TR" dirty="0"/>
              <a:t> </a:t>
            </a:r>
            <a:r>
              <a:rPr lang="tr-TR" dirty="0" err="1"/>
              <a:t>alternatives</a:t>
            </a:r>
            <a:r>
              <a:rPr lang="tr-TR" dirty="0"/>
              <a:t>)</a:t>
            </a:r>
          </a:p>
          <a:p>
            <a:r>
              <a:rPr lang="tr-TR" dirty="0" err="1"/>
              <a:t>Calibration</a:t>
            </a:r>
            <a:r>
              <a:rPr lang="tr-TR" dirty="0"/>
              <a:t> of </a:t>
            </a:r>
            <a:r>
              <a:rPr lang="tr-TR" dirty="0" err="1"/>
              <a:t>analytical</a:t>
            </a:r>
            <a:r>
              <a:rPr lang="tr-TR" dirty="0"/>
              <a:t> model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Maxwell</a:t>
            </a:r>
            <a:r>
              <a:rPr lang="tr-TR" dirty="0"/>
              <a:t> 3D</a:t>
            </a:r>
          </a:p>
          <a:p>
            <a:r>
              <a:rPr lang="tr-TR" dirty="0" err="1">
                <a:solidFill>
                  <a:srgbClr val="FF0000"/>
                </a:solidFill>
              </a:rPr>
              <a:t>Journal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article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until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end</a:t>
            </a:r>
            <a:r>
              <a:rPr lang="tr-TR" dirty="0">
                <a:solidFill>
                  <a:srgbClr val="FF0000"/>
                </a:solidFill>
              </a:rPr>
              <a:t> of </a:t>
            </a:r>
            <a:r>
              <a:rPr lang="tr-TR" dirty="0" err="1">
                <a:solidFill>
                  <a:srgbClr val="FF0000"/>
                </a:solidFill>
              </a:rPr>
              <a:t>June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387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9BC6-B4F2-4009-99C4-D143124A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FE6E0-4D73-420C-A2C1-77BC2FD03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[1] </a:t>
            </a:r>
            <a:r>
              <a:rPr lang="en-US" dirty="0"/>
              <a:t>G. Traxler-</a:t>
            </a:r>
            <a:r>
              <a:rPr lang="en-US" dirty="0" err="1"/>
              <a:t>Samek</a:t>
            </a:r>
            <a:r>
              <a:rPr lang="en-US" dirty="0"/>
              <a:t> and M. </a:t>
            </a:r>
            <a:r>
              <a:rPr lang="en-US" dirty="0" err="1"/>
              <a:t>Lecker</a:t>
            </a:r>
            <a:r>
              <a:rPr lang="en-US" dirty="0"/>
              <a:t>, "Three-Phase Winding Design for Large Hydro-Generators," </a:t>
            </a:r>
            <a:r>
              <a:rPr lang="en-US" i="1" dirty="0"/>
              <a:t>2020 International Conference on Electrical Machines (ICEM)</a:t>
            </a:r>
            <a:r>
              <a:rPr lang="en-US" dirty="0"/>
              <a:t>, Gothenburg, Sweden, 2020, pp. 2657-2663, </a:t>
            </a:r>
            <a:r>
              <a:rPr lang="en-US" dirty="0" err="1"/>
              <a:t>doi</a:t>
            </a:r>
            <a:r>
              <a:rPr lang="en-US" dirty="0"/>
              <a:t>: 10.1109/ICEM49940.2020.9271049.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[2] </a:t>
            </a:r>
            <a:r>
              <a:rPr lang="en-US" i="1" dirty="0" err="1"/>
              <a:t>Pyrhonen</a:t>
            </a:r>
            <a:r>
              <a:rPr lang="en-US" i="1" dirty="0"/>
              <a:t>, </a:t>
            </a:r>
            <a:r>
              <a:rPr lang="en-US" i="1" dirty="0" err="1"/>
              <a:t>Juha</a:t>
            </a:r>
            <a:r>
              <a:rPr lang="en-US" i="1" dirty="0"/>
              <a:t>, </a:t>
            </a:r>
            <a:r>
              <a:rPr lang="en-US" i="1" dirty="0" err="1"/>
              <a:t>Tapani</a:t>
            </a:r>
            <a:r>
              <a:rPr lang="en-US" i="1" dirty="0"/>
              <a:t> Jokinen and </a:t>
            </a:r>
            <a:r>
              <a:rPr lang="en-US" i="1" dirty="0" err="1"/>
              <a:t>Valéria</a:t>
            </a:r>
            <a:r>
              <a:rPr lang="en-US" i="1" dirty="0"/>
              <a:t> </a:t>
            </a:r>
            <a:r>
              <a:rPr lang="en-US" i="1" dirty="0" err="1"/>
              <a:t>Hrabovcová</a:t>
            </a:r>
            <a:r>
              <a:rPr lang="en-US" i="1" dirty="0"/>
              <a:t>. “Design of Rotating Electrical Machines.” (2009).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976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3B05D-00C3-4072-9E1D-74F0131F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Winding</a:t>
            </a:r>
            <a:r>
              <a:rPr lang="tr-TR" dirty="0"/>
              <a:t> </a:t>
            </a:r>
            <a:r>
              <a:rPr lang="tr-TR" dirty="0" err="1"/>
              <a:t>Types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56433A-D9A1-4194-840D-F40540FD3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r="31082" b="18161"/>
          <a:stretch/>
        </p:blipFill>
        <p:spPr>
          <a:xfrm>
            <a:off x="1257300" y="2159682"/>
            <a:ext cx="1657350" cy="343376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416EDD-D269-44E9-A2B1-4365035D2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32" y="2095276"/>
            <a:ext cx="6347568" cy="35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28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1DC3-C7DF-4A8F-8276-0902F2D06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Winding</a:t>
            </a:r>
            <a:r>
              <a:rPr lang="tr-TR" dirty="0"/>
              <a:t> </a:t>
            </a:r>
            <a:r>
              <a:rPr lang="tr-TR" dirty="0" err="1"/>
              <a:t>Types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BCBB65-2899-4BD1-A8AE-24BFB2C8B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259287"/>
              </p:ext>
            </p:extLst>
          </p:nvPr>
        </p:nvGraphicFramePr>
        <p:xfrm>
          <a:off x="642938" y="2087097"/>
          <a:ext cx="10906124" cy="34676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26531">
                  <a:extLst>
                    <a:ext uri="{9D8B030D-6E8A-4147-A177-3AD203B41FA5}">
                      <a16:colId xmlns:a16="http://schemas.microsoft.com/office/drawing/2014/main" val="2662329218"/>
                    </a:ext>
                  </a:extLst>
                </a:gridCol>
                <a:gridCol w="2726531">
                  <a:extLst>
                    <a:ext uri="{9D8B030D-6E8A-4147-A177-3AD203B41FA5}">
                      <a16:colId xmlns:a16="http://schemas.microsoft.com/office/drawing/2014/main" val="602520085"/>
                    </a:ext>
                  </a:extLst>
                </a:gridCol>
                <a:gridCol w="2726531">
                  <a:extLst>
                    <a:ext uri="{9D8B030D-6E8A-4147-A177-3AD203B41FA5}">
                      <a16:colId xmlns:a16="http://schemas.microsoft.com/office/drawing/2014/main" val="2667816927"/>
                    </a:ext>
                  </a:extLst>
                </a:gridCol>
                <a:gridCol w="2726531">
                  <a:extLst>
                    <a:ext uri="{9D8B030D-6E8A-4147-A177-3AD203B41FA5}">
                      <a16:colId xmlns:a16="http://schemas.microsoft.com/office/drawing/2014/main" val="3263779871"/>
                    </a:ext>
                  </a:extLst>
                </a:gridCol>
              </a:tblGrid>
              <a:tr h="499401">
                <a:tc gridSpan="2"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Wave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Winding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tr-TR" dirty="0"/>
                        <a:t>Lap </a:t>
                      </a:r>
                      <a:r>
                        <a:rPr lang="tr-TR" dirty="0" err="1"/>
                        <a:t>Winding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050029"/>
                  </a:ext>
                </a:extLst>
              </a:tr>
              <a:tr h="499401">
                <a:tc>
                  <a:txBody>
                    <a:bodyPr/>
                    <a:lstStyle/>
                    <a:p>
                      <a:r>
                        <a:rPr lang="tr-TR" b="1" dirty="0">
                          <a:solidFill>
                            <a:schemeClr val="tx1"/>
                          </a:solidFill>
                        </a:rPr>
                        <a:t>Advantage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b="1" dirty="0" err="1">
                          <a:solidFill>
                            <a:schemeClr val="tx1"/>
                          </a:solidFill>
                        </a:rPr>
                        <a:t>Disadvantage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b="1" dirty="0">
                          <a:solidFill>
                            <a:schemeClr val="tx1"/>
                          </a:solidFill>
                        </a:rPr>
                        <a:t>Advantage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b="1" dirty="0" err="1">
                          <a:solidFill>
                            <a:schemeClr val="tx1"/>
                          </a:solidFill>
                        </a:rPr>
                        <a:t>Disadvantage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98165"/>
                  </a:ext>
                </a:extLst>
              </a:tr>
              <a:tr h="499401">
                <a:tc>
                  <a:txBody>
                    <a:bodyPr/>
                    <a:lstStyle/>
                    <a:p>
                      <a:r>
                        <a:rPr lang="tr-TR" dirty="0" err="1"/>
                        <a:t>Less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outage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duration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Complicated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Simple </a:t>
                      </a:r>
                      <a:r>
                        <a:rPr lang="tr-TR" dirty="0" err="1"/>
                        <a:t>winding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schematic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Complicated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end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connections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402430"/>
                  </a:ext>
                </a:extLst>
              </a:tr>
              <a:tr h="499401">
                <a:tc>
                  <a:txBody>
                    <a:bodyPr/>
                    <a:lstStyle/>
                    <a:p>
                      <a:r>
                        <a:rPr lang="tr-TR" dirty="0"/>
                        <a:t>Simple </a:t>
                      </a:r>
                      <a:r>
                        <a:rPr lang="tr-TR" dirty="0" err="1"/>
                        <a:t>end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connection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Generally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requires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more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coil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Less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type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coils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More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outage</a:t>
                      </a:r>
                      <a:r>
                        <a:rPr lang="tr-TR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314360"/>
                  </a:ext>
                </a:extLst>
              </a:tr>
              <a:tr h="499401">
                <a:tc>
                  <a:txBody>
                    <a:bodyPr/>
                    <a:lstStyle/>
                    <a:p>
                      <a:r>
                        <a:rPr lang="tr-TR" dirty="0" err="1"/>
                        <a:t>Low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number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external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connection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Longer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average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winding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pitches</a:t>
                      </a:r>
                      <a:r>
                        <a:rPr lang="tr-TR" dirty="0"/>
                        <a:t>, </a:t>
                      </a:r>
                      <a:r>
                        <a:rPr lang="tr-TR" dirty="0" err="1"/>
                        <a:t>therefore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longer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end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windings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Allows</a:t>
                      </a:r>
                      <a:r>
                        <a:rPr lang="tr-TR" dirty="0"/>
                        <a:t> bypass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Sophisticated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production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105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73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EB13-5A20-4F7D-8A80-A5A6C6FE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Winding</a:t>
            </a:r>
            <a:r>
              <a:rPr lang="tr-TR" dirty="0"/>
              <a:t> </a:t>
            </a:r>
            <a:r>
              <a:rPr lang="tr-TR" dirty="0" err="1"/>
              <a:t>Types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240CA-AB8C-4070-B217-9465BC67C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470" y="1853248"/>
            <a:ext cx="5449060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37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C0246-44CD-4798-9152-C73D9CD9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Wave</a:t>
            </a:r>
            <a:r>
              <a:rPr lang="tr-TR" dirty="0"/>
              <a:t> </a:t>
            </a:r>
            <a:r>
              <a:rPr lang="tr-TR" dirty="0" err="1"/>
              <a:t>Winding</a:t>
            </a:r>
            <a:r>
              <a:rPr lang="tr-TR" dirty="0"/>
              <a:t> Design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2B5A67-C112-40D8-883E-C226690636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/>
                  <a:t>Integer/</a:t>
                </a:r>
                <a:r>
                  <a:rPr lang="tr-TR" dirty="0" err="1"/>
                  <a:t>Fractional</a:t>
                </a:r>
                <a:r>
                  <a:rPr lang="tr-TR" dirty="0"/>
                  <a:t> </a:t>
                </a:r>
                <a:r>
                  <a:rPr lang="tr-TR" dirty="0" err="1"/>
                  <a:t>Slot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𝑝𝑚</m:t>
                          </m:r>
                        </m:den>
                      </m:f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tr-TR" dirty="0"/>
              </a:p>
              <a:p>
                <a:r>
                  <a:rPr lang="tr-TR" dirty="0" err="1"/>
                  <a:t>If</a:t>
                </a:r>
                <a:r>
                  <a:rPr lang="tr-TR" dirty="0"/>
                  <a:t> a is </a:t>
                </a:r>
                <a:r>
                  <a:rPr lang="tr-TR" dirty="0" err="1"/>
                  <a:t>even</a:t>
                </a:r>
                <a:r>
                  <a:rPr lang="tr-TR" dirty="0"/>
                  <a:t>, a/2 </a:t>
                </a:r>
                <a:r>
                  <a:rPr lang="tr-TR" dirty="0" err="1"/>
                  <a:t>pole</a:t>
                </a:r>
                <a:r>
                  <a:rPr lang="tr-TR" dirty="0"/>
                  <a:t> </a:t>
                </a:r>
                <a:r>
                  <a:rPr lang="tr-TR" dirty="0" err="1"/>
                  <a:t>pair</a:t>
                </a:r>
                <a:r>
                  <a:rPr lang="tr-TR" dirty="0"/>
                  <a:t> </a:t>
                </a:r>
                <a:r>
                  <a:rPr lang="tr-TR" dirty="0" err="1"/>
                  <a:t>symmetry</a:t>
                </a:r>
                <a:r>
                  <a:rPr lang="tr-TR" dirty="0"/>
                  <a:t>. Else, a </a:t>
                </a:r>
                <a:r>
                  <a:rPr lang="tr-TR" dirty="0" err="1"/>
                  <a:t>pole</a:t>
                </a:r>
                <a:r>
                  <a:rPr lang="tr-TR" dirty="0"/>
                  <a:t> </a:t>
                </a:r>
                <a:r>
                  <a:rPr lang="tr-TR" dirty="0" err="1"/>
                  <a:t>pair</a:t>
                </a:r>
                <a:r>
                  <a:rPr lang="tr-TR" dirty="0"/>
                  <a:t> </a:t>
                </a:r>
                <a:r>
                  <a:rPr lang="tr-TR" dirty="0" err="1"/>
                  <a:t>symmetry</a:t>
                </a:r>
                <a:r>
                  <a:rPr lang="tr-TR" dirty="0"/>
                  <a:t>.</a:t>
                </a:r>
              </a:p>
              <a:p>
                <a:r>
                  <a:rPr lang="tr-TR" dirty="0" err="1"/>
                  <a:t>In</a:t>
                </a:r>
                <a:r>
                  <a:rPr lang="tr-TR" dirty="0"/>
                  <a:t> </a:t>
                </a:r>
                <a:r>
                  <a:rPr lang="tr-TR" dirty="0" err="1"/>
                  <a:t>our</a:t>
                </a:r>
                <a:r>
                  <a:rPr lang="tr-TR" dirty="0"/>
                  <a:t> </a:t>
                </a:r>
                <a:r>
                  <a:rPr lang="tr-TR" dirty="0" err="1"/>
                  <a:t>case</a:t>
                </a:r>
                <a:r>
                  <a:rPr lang="tr-TR" dirty="0"/>
                  <a:t>: Q = 300, p = 32, m = 3</a:t>
                </a:r>
              </a:p>
              <a:p>
                <a:pPr marL="0" indent="0">
                  <a:buNone/>
                </a:pP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=3.125=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4+3+3+3+3+3+3+3</m:t>
                          </m:r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endParaRPr lang="tr-T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2B5A67-C112-40D8-883E-C226690636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20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F691-A680-42EF-8843-76AA9842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Wave</a:t>
            </a:r>
            <a:r>
              <a:rPr lang="tr-TR" dirty="0"/>
              <a:t> </a:t>
            </a:r>
            <a:r>
              <a:rPr lang="tr-TR" dirty="0" err="1"/>
              <a:t>Winding</a:t>
            </a:r>
            <a:r>
              <a:rPr lang="tr-TR" dirty="0"/>
              <a:t>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DC18E-F737-488E-8C1D-84CDEA7DE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bg1"/>
                </a:solidFill>
              </a:rPr>
              <a:t>Alternatively</a:t>
            </a:r>
            <a:r>
              <a:rPr lang="tr-TR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E3923-F4CB-45C4-8C9B-EDA0B6736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414" y="2437285"/>
            <a:ext cx="5478476" cy="38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97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646C2-26BD-46BC-9B5C-A4345A274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Wave</a:t>
            </a:r>
            <a:r>
              <a:rPr lang="tr-TR" dirty="0"/>
              <a:t> </a:t>
            </a:r>
            <a:r>
              <a:rPr lang="tr-TR" dirty="0" err="1"/>
              <a:t>Winding</a:t>
            </a:r>
            <a:r>
              <a:rPr lang="tr-TR" dirty="0"/>
              <a:t>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DF686-133A-4C11-B53D-7C8A7254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00468"/>
            <a:ext cx="8946541" cy="4195481"/>
          </a:xfrm>
        </p:spPr>
        <p:txBody>
          <a:bodyPr/>
          <a:lstStyle/>
          <a:p>
            <a:r>
              <a:rPr lang="tr-TR" dirty="0" err="1"/>
              <a:t>Selection</a:t>
            </a:r>
            <a:r>
              <a:rPr lang="tr-TR" dirty="0"/>
              <a:t> of </a:t>
            </a:r>
            <a:r>
              <a:rPr lang="tr-TR" dirty="0" err="1"/>
              <a:t>coil</a:t>
            </a:r>
            <a:r>
              <a:rPr lang="tr-TR" dirty="0"/>
              <a:t> </a:t>
            </a:r>
            <a:r>
              <a:rPr lang="tr-TR" dirty="0" err="1"/>
              <a:t>pitch</a:t>
            </a:r>
            <a:r>
              <a:rPr lang="tr-TR" dirty="0"/>
              <a:t> (Y):</a:t>
            </a:r>
          </a:p>
          <a:p>
            <a:pPr lvl="1"/>
            <a:r>
              <a:rPr lang="tr-TR" dirty="0" err="1"/>
              <a:t>Winding</a:t>
            </a:r>
            <a:r>
              <a:rPr lang="tr-TR" dirty="0"/>
              <a:t> </a:t>
            </a:r>
            <a:r>
              <a:rPr lang="tr-TR" dirty="0" err="1"/>
              <a:t>factor</a:t>
            </a:r>
            <a:r>
              <a:rPr lang="tr-TR" dirty="0"/>
              <a:t> (&gt; 0.95)</a:t>
            </a:r>
          </a:p>
          <a:p>
            <a:pPr lvl="1"/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possible</a:t>
            </a:r>
            <a:r>
              <a:rPr lang="tr-TR" dirty="0"/>
              <a:t>, </a:t>
            </a:r>
            <a:r>
              <a:rPr lang="tr-TR" dirty="0" err="1"/>
              <a:t>eliminating</a:t>
            </a:r>
            <a:r>
              <a:rPr lang="tr-TR" dirty="0"/>
              <a:t> dominant </a:t>
            </a:r>
            <a:r>
              <a:rPr lang="tr-TR" dirty="0" err="1"/>
              <a:t>harmonics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reducing</a:t>
            </a:r>
            <a:endParaRPr lang="tr-TR" dirty="0"/>
          </a:p>
          <a:p>
            <a:pPr marL="342900" lvl="1" indent="-342900"/>
            <a:endParaRPr lang="tr-TR" dirty="0"/>
          </a:p>
          <a:p>
            <a:pPr marL="342900" lvl="1" indent="-342900"/>
            <a:r>
              <a:rPr lang="tr-TR" dirty="0"/>
              <a:t>Y = 9 is </a:t>
            </a:r>
            <a:r>
              <a:rPr lang="tr-TR" dirty="0" err="1"/>
              <a:t>suitable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300 </a:t>
            </a:r>
            <a:r>
              <a:rPr lang="tr-TR" dirty="0" err="1"/>
              <a:t>slots</a:t>
            </a:r>
            <a:r>
              <a:rPr lang="tr-TR" dirty="0"/>
              <a:t> 32 </a:t>
            </a:r>
            <a:r>
              <a:rPr lang="tr-TR" dirty="0" err="1"/>
              <a:t>poles</a:t>
            </a:r>
            <a:endParaRPr lang="tr-TR" dirty="0"/>
          </a:p>
          <a:p>
            <a:pPr marL="0" lvl="1" indent="0">
              <a:buNone/>
            </a:pPr>
            <a:endParaRPr lang="tr-TR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37C31E-FAD0-499F-BA79-EF19D8E4B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7313" y="3669724"/>
            <a:ext cx="4397374" cy="273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22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66D5-4C1A-434B-B508-5F0D81AE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Wave</a:t>
            </a:r>
            <a:r>
              <a:rPr lang="tr-TR" dirty="0"/>
              <a:t> </a:t>
            </a:r>
            <a:r>
              <a:rPr lang="tr-TR" dirty="0" err="1"/>
              <a:t>Winding</a:t>
            </a:r>
            <a:r>
              <a:rPr lang="tr-TR" dirty="0"/>
              <a:t> Design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8CCAF-FD28-433E-8FF6-70775A2DA0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sz="1800" b="1" dirty="0"/>
                  <a:t>Problem: </a:t>
                </a:r>
                <a:r>
                  <a:rPr lang="tr-TR" sz="1800" b="1" dirty="0" err="1"/>
                  <a:t>Constant</a:t>
                </a:r>
                <a:r>
                  <a:rPr lang="tr-TR" sz="1800" b="1" dirty="0"/>
                  <a:t> </a:t>
                </a:r>
                <a:r>
                  <a:rPr lang="tr-TR" sz="1800" b="1" dirty="0" err="1"/>
                  <a:t>throw</a:t>
                </a:r>
                <a:r>
                  <a:rPr lang="tr-TR" sz="1800" b="1" dirty="0"/>
                  <a:t> of Y = 9 is not </a:t>
                </a:r>
                <a:r>
                  <a:rPr lang="tr-TR" sz="1800" b="1" dirty="0" err="1"/>
                  <a:t>possible</a:t>
                </a:r>
                <a:r>
                  <a:rPr lang="tr-TR" sz="1800" b="1" dirty="0"/>
                  <a:t>!</a:t>
                </a:r>
              </a:p>
              <a:p>
                <a:pPr marL="0" indent="342900">
                  <a:buNone/>
                </a:pPr>
                <a:r>
                  <a:rPr lang="tr-TR" sz="1800" b="1" dirty="0"/>
                  <a:t>Solution:</a:t>
                </a:r>
                <a:r>
                  <a:rPr lang="tr-T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tr-T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𝑚𝑞</m:t>
                    </m:r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</m:t>
                    </m:r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tr-TR" sz="1800" dirty="0"/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tr-TR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tr-TR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sz="1800" dirty="0"/>
                  <a:t> </a:t>
                </a:r>
                <a:r>
                  <a:rPr lang="tr-TR" sz="1800" dirty="0" err="1"/>
                  <a:t>are</a:t>
                </a:r>
                <a:r>
                  <a:rPr lang="tr-TR" sz="1800" dirty="0"/>
                  <a:t> </a:t>
                </a:r>
                <a:r>
                  <a:rPr lang="tr-TR" sz="1800" dirty="0" err="1"/>
                  <a:t>integers</a:t>
                </a:r>
                <a:endParaRPr lang="tr-TR" sz="1800" dirty="0"/>
              </a:p>
              <a:p>
                <a:pPr marL="0" indent="342900">
                  <a:buNone/>
                </a:pPr>
                <a:r>
                  <a:rPr lang="tr-TR" sz="1800" dirty="0"/>
                  <a:t>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tr-TR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sz="1800" b="0" i="1" smtClean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lang="tr-TR" sz="1800" dirty="0"/>
                  <a:t>, </a:t>
                </a:r>
                <a:r>
                  <a:rPr lang="tr-TR" sz="1800" dirty="0" err="1"/>
                  <a:t>and</a:t>
                </a:r>
                <a:r>
                  <a:rPr lang="tr-T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tr-TR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sz="1800" dirty="0"/>
                  <a:t>=10</a:t>
                </a:r>
              </a:p>
              <a:p>
                <a:pPr marL="0" indent="0">
                  <a:buNone/>
                </a:pPr>
                <a:endParaRPr lang="tr-TR" sz="1800" dirty="0"/>
              </a:p>
              <a:p>
                <a:r>
                  <a:rPr lang="tr-TR" sz="1800" b="1" dirty="0" err="1"/>
                  <a:t>Result</a:t>
                </a:r>
                <a:r>
                  <a:rPr lang="tr-TR" sz="1800" b="1" dirty="0"/>
                  <a:t>:</a:t>
                </a:r>
                <a:r>
                  <a:rPr lang="tr-TR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tr-TR" sz="2400" b="0" i="1" smtClean="0">
                        <a:latin typeface="Cambria Math" panose="02040503050406030204" pitchFamily="18" charset="0"/>
                      </a:rPr>
                      <m:t>=9.375</m:t>
                    </m:r>
                    <m:r>
                      <a:rPr lang="tr-T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tr-T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tr-T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</m:t>
                    </m:r>
                  </m:oMath>
                </a14:m>
                <a:endParaRPr lang="tr-TR" sz="1800" dirty="0"/>
              </a:p>
              <a:p>
                <a:endParaRPr lang="tr-TR" sz="1800" dirty="0"/>
              </a:p>
              <a:p>
                <a:r>
                  <a:rPr lang="tr-TR" sz="1800" dirty="0"/>
                  <a:t>Design </a:t>
                </a:r>
                <a:r>
                  <a:rPr lang="tr-TR" sz="1800" dirty="0" err="1"/>
                  <a:t>the</a:t>
                </a:r>
                <a:r>
                  <a:rPr lang="tr-TR" sz="1800" dirty="0"/>
                  <a:t> top </a:t>
                </a:r>
                <a:r>
                  <a:rPr lang="tr-TR" sz="1800" dirty="0" err="1"/>
                  <a:t>windings</a:t>
                </a:r>
                <a:r>
                  <a:rPr lang="tr-TR" sz="1800" dirty="0"/>
                  <a:t> </a:t>
                </a:r>
                <a:r>
                  <a:rPr lang="tr-TR" sz="1800" dirty="0" err="1"/>
                  <a:t>and</a:t>
                </a:r>
                <a:r>
                  <a:rPr lang="tr-TR" sz="1800" dirty="0"/>
                  <a:t> </a:t>
                </a:r>
                <a:r>
                  <a:rPr lang="tr-TR" sz="1800" dirty="0" err="1"/>
                  <a:t>shift</a:t>
                </a:r>
                <a:r>
                  <a:rPr lang="tr-TR" sz="1800" dirty="0"/>
                  <a:t> </a:t>
                </a:r>
                <a:r>
                  <a:rPr lang="tr-TR" sz="1800" dirty="0" err="1"/>
                  <a:t>bottoms</a:t>
                </a:r>
                <a:r>
                  <a:rPr lang="tr-TR" sz="1800" dirty="0"/>
                  <a:t> </a:t>
                </a:r>
                <a:r>
                  <a:rPr lang="tr-TR" sz="1800" dirty="0" err="1"/>
                  <a:t>by</a:t>
                </a:r>
                <a:r>
                  <a:rPr lang="tr-TR" sz="1800" dirty="0"/>
                  <a:t> Y </a:t>
                </a:r>
                <a:r>
                  <a:rPr lang="tr-TR" sz="1800" dirty="0" err="1"/>
                  <a:t>number</a:t>
                </a:r>
                <a:r>
                  <a:rPr lang="tr-TR" sz="1800" dirty="0"/>
                  <a:t> of </a:t>
                </a:r>
                <a:r>
                  <a:rPr lang="tr-TR" sz="1800" dirty="0" err="1"/>
                  <a:t>slots</a:t>
                </a:r>
                <a:endParaRPr lang="tr-TR" sz="1800" dirty="0"/>
              </a:p>
              <a:p>
                <a:pPr lvl="2"/>
                <a:r>
                  <a:rPr lang="tr-TR" sz="1800" dirty="0" err="1">
                    <a:solidFill>
                      <a:schemeClr val="bg1"/>
                    </a:solidFill>
                  </a:rPr>
                  <a:t>Alternatively</a:t>
                </a:r>
                <a:r>
                  <a:rPr lang="tr-TR" sz="1800" dirty="0">
                    <a:solidFill>
                      <a:schemeClr val="bg1"/>
                    </a:solidFill>
                  </a:rPr>
                  <a:t>: </a:t>
                </a:r>
                <a:r>
                  <a:rPr lang="tr-TR" sz="1800" dirty="0" err="1">
                    <a:solidFill>
                      <a:schemeClr val="bg1"/>
                    </a:solidFill>
                  </a:rPr>
                  <a:t>Zone</a:t>
                </a:r>
                <a:r>
                  <a:rPr lang="tr-TR" sz="1800" dirty="0">
                    <a:solidFill>
                      <a:schemeClr val="bg1"/>
                    </a:solidFill>
                  </a:rPr>
                  <a:t> </a:t>
                </a:r>
                <a:r>
                  <a:rPr lang="tr-TR" sz="1800" dirty="0" err="1">
                    <a:solidFill>
                      <a:schemeClr val="bg1"/>
                    </a:solidFill>
                  </a:rPr>
                  <a:t>Displacement</a:t>
                </a:r>
                <a:endParaRPr lang="tr-TR" sz="18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tr-TR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8CCAF-FD28-433E-8FF6-70775A2DA0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4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71DF491-A94E-443F-8B33-902CBC562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2258901"/>
            <a:ext cx="4514850" cy="23401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360F2A-3CDB-473B-871F-C6BA1E04EB42}"/>
              </a:ext>
            </a:extLst>
          </p:cNvPr>
          <p:cNvSpPr/>
          <p:nvPr/>
        </p:nvSpPr>
        <p:spPr>
          <a:xfrm>
            <a:off x="7629525" y="4150658"/>
            <a:ext cx="1276350" cy="381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436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270</TotalTime>
  <Words>447</Words>
  <Application>Microsoft Office PowerPoint</Application>
  <PresentationFormat>Widescreen</PresentationFormat>
  <Paragraphs>84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Cambria Math</vt:lpstr>
      <vt:lpstr>Century Gothic</vt:lpstr>
      <vt:lpstr>Wingdings 3</vt:lpstr>
      <vt:lpstr>Ion</vt:lpstr>
      <vt:lpstr>Winding Design for Hydro Generators</vt:lpstr>
      <vt:lpstr>Content</vt:lpstr>
      <vt:lpstr>Winding Types</vt:lpstr>
      <vt:lpstr>Winding Types</vt:lpstr>
      <vt:lpstr>Winding Types</vt:lpstr>
      <vt:lpstr>Wave Winding Design </vt:lpstr>
      <vt:lpstr>Wave Winding Design</vt:lpstr>
      <vt:lpstr>Wave Winding Design</vt:lpstr>
      <vt:lpstr>Wave Winding Design</vt:lpstr>
      <vt:lpstr>Wave Winding Design</vt:lpstr>
      <vt:lpstr>Wave Winding Design</vt:lpstr>
      <vt:lpstr>Roebel Transposition</vt:lpstr>
      <vt:lpstr>Roebel Transposition</vt:lpstr>
      <vt:lpstr>Roebel Transposition</vt:lpstr>
      <vt:lpstr>Roebel Transposition</vt:lpstr>
      <vt:lpstr>Roebel Transposition</vt:lpstr>
      <vt:lpstr>Roebel Transposition</vt:lpstr>
      <vt:lpstr>Roebel Transposition</vt:lpstr>
      <vt:lpstr>Conclusion</vt:lpstr>
      <vt:lpstr>Past Plans</vt:lpstr>
      <vt:lpstr>Future Plans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Winding Design in Hydro Generators</dc:title>
  <dc:creator>Muhammet Samet YAKUT</dc:creator>
  <cp:lastModifiedBy>Muhammet Samet YAKUT</cp:lastModifiedBy>
  <cp:revision>33</cp:revision>
  <dcterms:created xsi:type="dcterms:W3CDTF">2023-03-08T13:42:36Z</dcterms:created>
  <dcterms:modified xsi:type="dcterms:W3CDTF">2023-03-14T10:25:37Z</dcterms:modified>
</cp:coreProperties>
</file>